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E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51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1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56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02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30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26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31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30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08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72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80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F4D5-685B-4345-B555-C1869638D2A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013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732DD-6BD7-4566-AE22-C35E10A66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87853"/>
            <a:ext cx="12192000" cy="1482293"/>
          </a:xfrm>
        </p:spPr>
        <p:txBody>
          <a:bodyPr>
            <a:normAutofit/>
          </a:bodyPr>
          <a:lstStyle/>
          <a:p>
            <a:r>
              <a:rPr lang="en-US" sz="8000" b="1" dirty="0" err="1"/>
              <a:t>Manus’crypt</a:t>
            </a:r>
            <a:endParaRPr lang="ru-RU" sz="8000" b="1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4289E8F-A550-4143-A106-4BDA7DD9C76B}"/>
              </a:ext>
            </a:extLst>
          </p:cNvPr>
          <p:cNvSpPr txBox="1">
            <a:spLocks/>
          </p:cNvSpPr>
          <p:nvPr/>
        </p:nvSpPr>
        <p:spPr>
          <a:xfrm>
            <a:off x="0" y="4170146"/>
            <a:ext cx="12192000" cy="680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/>
              <a:t>многослойный шифр, не поддающийся взлому</a:t>
            </a:r>
          </a:p>
        </p:txBody>
      </p:sp>
    </p:spTree>
    <p:extLst>
      <p:ext uri="{BB962C8B-B14F-4D97-AF65-F5344CB8AC3E}">
        <p14:creationId xmlns:p14="http://schemas.microsoft.com/office/powerpoint/2010/main" val="2359978609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FE026-B199-43BD-A3D0-5B19A6A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5244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A6EE32"/>
                </a:solidFill>
              </a:rPr>
              <a:t>История названия и основополагающая идея алгоритма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5B3A369-20C2-4749-8C0B-8C7A6F089796}"/>
              </a:ext>
            </a:extLst>
          </p:cNvPr>
          <p:cNvSpPr txBox="1">
            <a:spLocks/>
          </p:cNvSpPr>
          <p:nvPr/>
        </p:nvSpPr>
        <p:spPr>
          <a:xfrm>
            <a:off x="4097976" y="1429068"/>
            <a:ext cx="3996047" cy="1058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err="1"/>
              <a:t>Manus’crypt</a:t>
            </a:r>
            <a:endParaRPr lang="ru-RU" sz="6000" b="1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AFABA33-C2A1-42B2-A809-EDA030DC25AF}"/>
              </a:ext>
            </a:extLst>
          </p:cNvPr>
          <p:cNvCxnSpPr>
            <a:cxnSpLocks/>
          </p:cNvCxnSpPr>
          <p:nvPr/>
        </p:nvCxnSpPr>
        <p:spPr>
          <a:xfrm flipH="1">
            <a:off x="3366655" y="2149433"/>
            <a:ext cx="908460" cy="8906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E6BDD96-5618-43A1-AFD2-C582FFD3D84B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2660073"/>
            <a:ext cx="1039091" cy="380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8917D7B-4A8F-473E-9842-23350C455962}"/>
              </a:ext>
            </a:extLst>
          </p:cNvPr>
          <p:cNvCxnSpPr>
            <a:cxnSpLocks/>
          </p:cNvCxnSpPr>
          <p:nvPr/>
        </p:nvCxnSpPr>
        <p:spPr>
          <a:xfrm flipH="1">
            <a:off x="2939143" y="3040083"/>
            <a:ext cx="427512" cy="964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D58F8E5-436A-4F1B-A765-BD43F44E596C}"/>
              </a:ext>
            </a:extLst>
          </p:cNvPr>
          <p:cNvSpPr txBox="1">
            <a:spLocks/>
          </p:cNvSpPr>
          <p:nvPr/>
        </p:nvSpPr>
        <p:spPr>
          <a:xfrm>
            <a:off x="1040083" y="2325619"/>
            <a:ext cx="1418112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/>
              <a:t>Рука?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D7FC1F90-74F6-468F-8968-B3F6EC90362A}"/>
              </a:ext>
            </a:extLst>
          </p:cNvPr>
          <p:cNvSpPr txBox="1">
            <a:spLocks/>
          </p:cNvSpPr>
          <p:nvPr/>
        </p:nvSpPr>
        <p:spPr>
          <a:xfrm>
            <a:off x="325582" y="3817918"/>
            <a:ext cx="2696688" cy="862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/>
              <a:t>Отец бездны?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2C8CAF-0FA3-4C86-B923-D2B8CA830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117" flipH="1">
            <a:off x="1188885" y="1349542"/>
            <a:ext cx="1767368" cy="10931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16EFC3F-C080-4ACB-85C7-D6891B20E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5" y="4514724"/>
            <a:ext cx="2308514" cy="1296066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DE39F11-9A52-460E-B46D-61B4C4B6E41A}"/>
              </a:ext>
            </a:extLst>
          </p:cNvPr>
          <p:cNvCxnSpPr>
            <a:cxnSpLocks/>
          </p:cNvCxnSpPr>
          <p:nvPr/>
        </p:nvCxnSpPr>
        <p:spPr>
          <a:xfrm>
            <a:off x="7887199" y="2149432"/>
            <a:ext cx="989607" cy="8253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6CE0240-3649-4822-A881-5EF329F0C0F0}"/>
              </a:ext>
            </a:extLst>
          </p:cNvPr>
          <p:cNvCxnSpPr>
            <a:cxnSpLocks/>
          </p:cNvCxnSpPr>
          <p:nvPr/>
        </p:nvCxnSpPr>
        <p:spPr>
          <a:xfrm flipH="1">
            <a:off x="8455232" y="2974768"/>
            <a:ext cx="427512" cy="964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424BC5B-21A2-4898-884F-D95008B0349C}"/>
              </a:ext>
            </a:extLst>
          </p:cNvPr>
          <p:cNvCxnSpPr>
            <a:cxnSpLocks/>
          </p:cNvCxnSpPr>
          <p:nvPr/>
        </p:nvCxnSpPr>
        <p:spPr>
          <a:xfrm flipV="1">
            <a:off x="8876806" y="2802577"/>
            <a:ext cx="801584" cy="1721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A548CC90-3CDD-44C7-AC6C-436177E8C4C1}"/>
              </a:ext>
            </a:extLst>
          </p:cNvPr>
          <p:cNvSpPr txBox="1">
            <a:spLocks/>
          </p:cNvSpPr>
          <p:nvPr/>
        </p:nvSpPr>
        <p:spPr>
          <a:xfrm>
            <a:off x="7763989" y="3817918"/>
            <a:ext cx="1570016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/>
              <a:t>Склеп?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66F9417-8DF8-4B32-B7F7-7EDEC1234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56" y="4379284"/>
            <a:ext cx="2089260" cy="1566945"/>
          </a:xfrm>
          <a:prstGeom prst="rect">
            <a:avLst/>
          </a:prstGeom>
        </p:spPr>
      </p:pic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32BD6EB7-9BD0-4862-9A8F-DA9104A1D928}"/>
              </a:ext>
            </a:extLst>
          </p:cNvPr>
          <p:cNvSpPr txBox="1">
            <a:spLocks/>
          </p:cNvSpPr>
          <p:nvPr/>
        </p:nvSpPr>
        <p:spPr>
          <a:xfrm>
            <a:off x="9568049" y="2368356"/>
            <a:ext cx="1678874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/>
              <a:t>Шифр?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04BB355-F586-489F-BDB2-2000325F2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09" y="1514280"/>
            <a:ext cx="2992584" cy="890293"/>
          </a:xfrm>
          <a:prstGeom prst="rect">
            <a:avLst/>
          </a:prstGeom>
        </p:spPr>
      </p:pic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8347D199-AD4A-45A4-8C69-A2DFECAE5917}"/>
              </a:ext>
            </a:extLst>
          </p:cNvPr>
          <p:cNvCxnSpPr>
            <a:cxnSpLocks/>
          </p:cNvCxnSpPr>
          <p:nvPr/>
        </p:nvCxnSpPr>
        <p:spPr>
          <a:xfrm flipH="1">
            <a:off x="5787678" y="2248910"/>
            <a:ext cx="322670" cy="1402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20C756E3-1B96-4D7A-B9BA-B9D4C0F2A014}"/>
              </a:ext>
            </a:extLst>
          </p:cNvPr>
          <p:cNvSpPr txBox="1">
            <a:spLocks/>
          </p:cNvSpPr>
          <p:nvPr/>
        </p:nvSpPr>
        <p:spPr>
          <a:xfrm>
            <a:off x="4759101" y="3536421"/>
            <a:ext cx="2057153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/>
              <a:t>Рукопись?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9407931-BB22-4849-9C47-1F9F0947E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" r="1918" b="12002"/>
          <a:stretch/>
        </p:blipFill>
        <p:spPr>
          <a:xfrm>
            <a:off x="4153403" y="4088623"/>
            <a:ext cx="3091342" cy="14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7795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88E3E5-80A2-4950-BEE5-3C4633C4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" y="754083"/>
            <a:ext cx="11964390" cy="60267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C2B4F4-70F5-47C0-908F-534EA1B50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2047"/>
            <a:ext cx="10515600" cy="1186136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/>
              <a:t>Алгоритм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047A325-120C-4113-B2C3-ED533F450D6E}"/>
              </a:ext>
            </a:extLst>
          </p:cNvPr>
          <p:cNvSpPr/>
          <p:nvPr/>
        </p:nvSpPr>
        <p:spPr>
          <a:xfrm>
            <a:off x="160317" y="2464346"/>
            <a:ext cx="6252358" cy="26361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8A230D-9423-4208-824A-D80B75B9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31" y="1698171"/>
            <a:ext cx="4091048" cy="391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7288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AA9A9A8-ABE0-4407-AA4A-CC4FA9BFE370}"/>
              </a:ext>
            </a:extLst>
          </p:cNvPr>
          <p:cNvSpPr/>
          <p:nvPr/>
        </p:nvSpPr>
        <p:spPr>
          <a:xfrm>
            <a:off x="267195" y="59377"/>
            <a:ext cx="5130140" cy="236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442CF-3A5A-490C-AEBC-E94814EA8F08}"/>
              </a:ext>
            </a:extLst>
          </p:cNvPr>
          <p:cNvSpPr txBox="1"/>
          <p:nvPr/>
        </p:nvSpPr>
        <p:spPr>
          <a:xfrm>
            <a:off x="267194" y="429018"/>
            <a:ext cx="5130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Bahnschrift SemiBold" panose="020B0502040204020203" pitchFamily="34" charset="0"/>
              </a:rPr>
              <a:t>what a wonderful day</a:t>
            </a:r>
          </a:p>
          <a:p>
            <a:r>
              <a:rPr lang="en-US" sz="4000" dirty="0" err="1">
                <a:solidFill>
                  <a:srgbClr val="0070C0"/>
                </a:solidFill>
                <a:latin typeface="Bahnschrift SemiBold" panose="020B0502040204020203" pitchFamily="34" charset="0"/>
              </a:rPr>
              <a:t>tzgqpfcu</a:t>
            </a:r>
            <a:endParaRPr lang="en-US" sz="4000" dirty="0">
              <a:solidFill>
                <a:srgbClr val="0070C0"/>
              </a:solidFill>
              <a:latin typeface="Bahnschrift SemiBold" panose="020B0502040204020203" pitchFamily="34" charset="0"/>
            </a:endParaRPr>
          </a:p>
          <a:p>
            <a:r>
              <a:rPr lang="en-US" sz="4000" dirty="0" err="1">
                <a:solidFill>
                  <a:srgbClr val="0070C0"/>
                </a:solidFill>
                <a:latin typeface="Bahnschrift SemiBold" panose="020B0502040204020203" pitchFamily="34" charset="0"/>
              </a:rPr>
              <a:t>lttfyfnbg</a:t>
            </a:r>
            <a:endParaRPr lang="ru-RU" sz="4000" dirty="0">
              <a:solidFill>
                <a:srgbClr val="0070C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63525-87E4-4F26-966A-AF2B954F168C}"/>
              </a:ext>
            </a:extLst>
          </p:cNvPr>
          <p:cNvSpPr txBox="1"/>
          <p:nvPr/>
        </p:nvSpPr>
        <p:spPr>
          <a:xfrm>
            <a:off x="653144" y="3087584"/>
            <a:ext cx="789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 SemiBold" panose="020B0502040204020203" pitchFamily="34" charset="0"/>
              </a:rPr>
              <a:t>W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1EA05-229F-48FD-9943-21A208C75673}"/>
              </a:ext>
            </a:extLst>
          </p:cNvPr>
          <p:cNvSpPr txBox="1"/>
          <p:nvPr/>
        </p:nvSpPr>
        <p:spPr>
          <a:xfrm>
            <a:off x="1442852" y="3087584"/>
            <a:ext cx="62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 SemiBold" panose="020B0502040204020203" pitchFamily="34" charset="0"/>
              </a:rPr>
              <a:t>+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DD24B-4188-4ADD-AB46-EC9496B8C3A1}"/>
              </a:ext>
            </a:extLst>
          </p:cNvPr>
          <p:cNvSpPr txBox="1"/>
          <p:nvPr/>
        </p:nvSpPr>
        <p:spPr>
          <a:xfrm>
            <a:off x="2545276" y="2533586"/>
            <a:ext cx="625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T</a:t>
            </a:r>
          </a:p>
          <a:p>
            <a:r>
              <a:rPr lang="en-US" sz="4000" dirty="0">
                <a:latin typeface="Bahnschrift SemiBold" panose="020B0502040204020203" pitchFamily="34" charset="0"/>
              </a:rPr>
              <a:t>+</a:t>
            </a:r>
          </a:p>
          <a:p>
            <a:r>
              <a:rPr lang="en-US" sz="4000" dirty="0">
                <a:latin typeface="Bahnschrift SemiBold" panose="020B0502040204020203" pitchFamily="34" charset="0"/>
              </a:rPr>
              <a:t>L</a:t>
            </a:r>
            <a:endParaRPr lang="ru-RU" sz="4000" dirty="0">
              <a:latin typeface="Bahnschrift SemiBol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7CC56-E2BF-461F-9784-1B2036BEB9D2}"/>
              </a:ext>
            </a:extLst>
          </p:cNvPr>
          <p:cNvSpPr txBox="1"/>
          <p:nvPr/>
        </p:nvSpPr>
        <p:spPr>
          <a:xfrm>
            <a:off x="2068285" y="2533586"/>
            <a:ext cx="7125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Bahnschrift SemiBold" panose="020B0502040204020203" pitchFamily="34" charset="0"/>
              </a:rPr>
              <a:t>(</a:t>
            </a:r>
            <a:endParaRPr lang="ru-RU" sz="11500" dirty="0">
              <a:latin typeface="Bahnschrift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42629-0700-49EE-8321-B1160D83DFA7}"/>
              </a:ext>
            </a:extLst>
          </p:cNvPr>
          <p:cNvSpPr txBox="1"/>
          <p:nvPr/>
        </p:nvSpPr>
        <p:spPr>
          <a:xfrm>
            <a:off x="2857992" y="2533586"/>
            <a:ext cx="7125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Bahnschrift SemiBold" panose="020B0502040204020203" pitchFamily="34" charset="0"/>
              </a:rPr>
              <a:t>)</a:t>
            </a:r>
            <a:endParaRPr lang="ru-RU" sz="11500" dirty="0">
              <a:latin typeface="Bahnschrift SemiBold" panose="020B0502040204020203" pitchFamily="34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716C6CE-3F39-4CEE-9FBE-2C8D0F63E81A}"/>
              </a:ext>
            </a:extLst>
          </p:cNvPr>
          <p:cNvCxnSpPr>
            <a:stCxn id="11" idx="3"/>
          </p:cNvCxnSpPr>
          <p:nvPr/>
        </p:nvCxnSpPr>
        <p:spPr>
          <a:xfrm>
            <a:off x="3570512" y="3464610"/>
            <a:ext cx="1138054" cy="0"/>
          </a:xfrm>
          <a:prstGeom prst="straightConnector1">
            <a:avLst/>
          </a:prstGeom>
          <a:ln w="158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6E4264-026E-49A9-B07D-D92C655887CE}"/>
              </a:ext>
            </a:extLst>
          </p:cNvPr>
          <p:cNvSpPr txBox="1"/>
          <p:nvPr/>
        </p:nvSpPr>
        <p:spPr>
          <a:xfrm>
            <a:off x="4818413" y="3087583"/>
            <a:ext cx="789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 SemiBold" panose="020B0502040204020203" pitchFamily="34" charset="0"/>
              </a:rPr>
              <a:t>A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1AFEE2A-D2B4-4C07-B547-E5A833E101A5}"/>
              </a:ext>
            </a:extLst>
          </p:cNvPr>
          <p:cNvCxnSpPr>
            <a:cxnSpLocks/>
          </p:cNvCxnSpPr>
          <p:nvPr/>
        </p:nvCxnSpPr>
        <p:spPr>
          <a:xfrm>
            <a:off x="5498276" y="231569"/>
            <a:ext cx="0" cy="40910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148E76-D0BE-4AFD-9CBD-EF24250E53AD}"/>
              </a:ext>
            </a:extLst>
          </p:cNvPr>
          <p:cNvSpPr txBox="1"/>
          <p:nvPr/>
        </p:nvSpPr>
        <p:spPr>
          <a:xfrm>
            <a:off x="6254340" y="53440"/>
            <a:ext cx="469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 SemiBold" panose="020B0502040204020203" pitchFamily="34" charset="0"/>
              </a:rPr>
              <a:t>A+(T+L)</a:t>
            </a:r>
            <a:r>
              <a:rPr lang="en-US" sz="4800" dirty="0" err="1">
                <a:latin typeface="Bahnschrift SemiBold" panose="020B0502040204020203" pitchFamily="34" charset="0"/>
              </a:rPr>
              <a:t>i</a:t>
            </a:r>
            <a:r>
              <a:rPr lang="en-US" sz="4800" dirty="0">
                <a:latin typeface="Bahnschrift SemiBold" panose="020B0502040204020203" pitchFamily="34" charset="0"/>
              </a:rPr>
              <a:t> * T+(L)</a:t>
            </a:r>
            <a:r>
              <a:rPr lang="en-US" sz="4800" dirty="0" err="1">
                <a:latin typeface="Bahnschrift SemiBold" panose="020B0502040204020203" pitchFamily="34" charset="0"/>
              </a:rPr>
              <a:t>i</a:t>
            </a:r>
            <a:r>
              <a:rPr lang="en-US" sz="4800" dirty="0">
                <a:latin typeface="Bahnschrift SemiBold" panose="020B0502040204020203" pitchFamily="34" charset="0"/>
              </a:rPr>
              <a:t> 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6FB8D73-71B9-4EFF-9A9A-09AE3CBE941E}"/>
              </a:ext>
            </a:extLst>
          </p:cNvPr>
          <p:cNvCxnSpPr>
            <a:cxnSpLocks/>
          </p:cNvCxnSpPr>
          <p:nvPr/>
        </p:nvCxnSpPr>
        <p:spPr>
          <a:xfrm>
            <a:off x="8579924" y="824588"/>
            <a:ext cx="0" cy="1033900"/>
          </a:xfrm>
          <a:prstGeom prst="straightConnector1">
            <a:avLst/>
          </a:prstGeom>
          <a:ln w="158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C85B09-7F5C-424E-8BC9-4E1E1F744F68}"/>
              </a:ext>
            </a:extLst>
          </p:cNvPr>
          <p:cNvSpPr txBox="1"/>
          <p:nvPr/>
        </p:nvSpPr>
        <p:spPr>
          <a:xfrm>
            <a:off x="7320150" y="1767830"/>
            <a:ext cx="2519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-330+570i</a:t>
            </a:r>
            <a:endParaRPr lang="ru-RU" sz="4000" dirty="0">
              <a:latin typeface="Bahnschrift SemiBold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58144C-F840-415B-9EFD-5F021941BB69}"/>
              </a:ext>
            </a:extLst>
          </p:cNvPr>
          <p:cNvSpPr txBox="1"/>
          <p:nvPr/>
        </p:nvSpPr>
        <p:spPr>
          <a:xfrm>
            <a:off x="954492" y="53440"/>
            <a:ext cx="327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Исходные данные</a:t>
            </a: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AFB56A4-F90A-40AB-AD42-3421488ABB64}"/>
              </a:ext>
            </a:extLst>
          </p:cNvPr>
          <p:cNvCxnSpPr>
            <a:cxnSpLocks/>
            <a:stCxn id="50" idx="1"/>
            <a:endCxn id="48" idx="0"/>
          </p:cNvCxnSpPr>
          <p:nvPr/>
        </p:nvCxnSpPr>
        <p:spPr>
          <a:xfrm flipH="1">
            <a:off x="6808022" y="2563469"/>
            <a:ext cx="938651" cy="795640"/>
          </a:xfrm>
          <a:prstGeom prst="straightConnector1">
            <a:avLst/>
          </a:prstGeom>
          <a:ln w="158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AE639505-4AB3-4E97-B7EC-0B345E2A9AE4}"/>
              </a:ext>
            </a:extLst>
          </p:cNvPr>
          <p:cNvCxnSpPr>
            <a:cxnSpLocks/>
            <a:stCxn id="50" idx="3"/>
            <a:endCxn id="49" idx="0"/>
          </p:cNvCxnSpPr>
          <p:nvPr/>
        </p:nvCxnSpPr>
        <p:spPr>
          <a:xfrm>
            <a:off x="9456713" y="2563469"/>
            <a:ext cx="1009409" cy="795640"/>
          </a:xfrm>
          <a:prstGeom prst="straightConnector1">
            <a:avLst/>
          </a:prstGeom>
          <a:ln w="158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C9DCBDA-B8D1-49A4-98B9-08D2B7780729}"/>
              </a:ext>
            </a:extLst>
          </p:cNvPr>
          <p:cNvSpPr txBox="1"/>
          <p:nvPr/>
        </p:nvSpPr>
        <p:spPr>
          <a:xfrm>
            <a:off x="5888180" y="3359109"/>
            <a:ext cx="183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-</a:t>
            </a:r>
            <a:r>
              <a:rPr lang="ru-RU" sz="4000" dirty="0">
                <a:latin typeface="Bahnschrift SemiBold" panose="020B0502040204020203" pitchFamily="34" charset="0"/>
              </a:rPr>
              <a:t>18</a:t>
            </a:r>
            <a:r>
              <a:rPr lang="en-US" sz="4000" dirty="0">
                <a:latin typeface="Bahnschrift SemiBold" panose="020B0502040204020203" pitchFamily="34" charset="0"/>
              </a:rPr>
              <a:t>+</a:t>
            </a:r>
            <a:r>
              <a:rPr lang="ru-RU" sz="4000" dirty="0">
                <a:latin typeface="Bahnschrift SemiBold" panose="020B0502040204020203" pitchFamily="34" charset="0"/>
              </a:rPr>
              <a:t>24</a:t>
            </a:r>
            <a:r>
              <a:rPr lang="en-US" sz="4000" dirty="0" err="1">
                <a:latin typeface="Bahnschrift SemiBold" panose="020B0502040204020203" pitchFamily="34" charset="0"/>
              </a:rPr>
              <a:t>i</a:t>
            </a:r>
            <a:endParaRPr lang="ru-RU" sz="4000" dirty="0">
              <a:latin typeface="Bahnschrift SemiBold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5EA11F-87A9-4BDC-8F08-A71FE526447A}"/>
              </a:ext>
            </a:extLst>
          </p:cNvPr>
          <p:cNvSpPr txBox="1"/>
          <p:nvPr/>
        </p:nvSpPr>
        <p:spPr>
          <a:xfrm>
            <a:off x="9546280" y="3359109"/>
            <a:ext cx="183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-</a:t>
            </a:r>
            <a:r>
              <a:rPr lang="ru-RU" sz="4000" dirty="0">
                <a:latin typeface="Bahnschrift SemiBold" panose="020B0502040204020203" pitchFamily="34" charset="0"/>
              </a:rPr>
              <a:t>12</a:t>
            </a:r>
            <a:r>
              <a:rPr lang="en-US" sz="4000" dirty="0">
                <a:latin typeface="Bahnschrift SemiBold" panose="020B0502040204020203" pitchFamily="34" charset="0"/>
              </a:rPr>
              <a:t>+</a:t>
            </a:r>
            <a:r>
              <a:rPr lang="ru-RU" sz="4000" dirty="0">
                <a:latin typeface="Bahnschrift SemiBold" panose="020B0502040204020203" pitchFamily="34" charset="0"/>
              </a:rPr>
              <a:t>21</a:t>
            </a:r>
            <a:r>
              <a:rPr lang="en-US" sz="4000" dirty="0" err="1">
                <a:latin typeface="Bahnschrift SemiBold" panose="020B0502040204020203" pitchFamily="34" charset="0"/>
              </a:rPr>
              <a:t>i</a:t>
            </a:r>
            <a:endParaRPr lang="ru-RU" sz="4000" dirty="0">
              <a:latin typeface="Bahnschrift SemiBold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677FED-21CA-4AFA-BE0A-5C287839798C}"/>
              </a:ext>
            </a:extLst>
          </p:cNvPr>
          <p:cNvSpPr txBox="1"/>
          <p:nvPr/>
        </p:nvSpPr>
        <p:spPr>
          <a:xfrm>
            <a:off x="7746673" y="2209526"/>
            <a:ext cx="1710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mod26</a:t>
            </a:r>
            <a:endParaRPr lang="ru-RU" sz="4000" dirty="0">
              <a:latin typeface="Bahnschrift SemiBold" panose="020B0502040204020203" pitchFamily="34" charset="0"/>
            </a:endParaRP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EF3A0857-5456-4C5B-9E78-4A545E7DB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" y="4441057"/>
            <a:ext cx="2314700" cy="2357565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CCA6FC7C-C2E4-4DF6-BC0C-A8860EA2D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t="22771" r="33539" b="28571"/>
          <a:stretch/>
        </p:blipFill>
        <p:spPr>
          <a:xfrm>
            <a:off x="2780805" y="4434612"/>
            <a:ext cx="2362640" cy="2386047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774DC20C-69F4-4822-A186-3F008EDAD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81" y="4434612"/>
            <a:ext cx="2492833" cy="2355153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6F0B946A-DBDF-4D07-8787-2DDA4519B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111" y="4434612"/>
            <a:ext cx="3425677" cy="23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94463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1ED95-4EFF-463E-99C6-85763CD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6684"/>
            <a:ext cx="5925786" cy="1325563"/>
          </a:xfrm>
        </p:spPr>
        <p:txBody>
          <a:bodyPr>
            <a:noAutofit/>
          </a:bodyPr>
          <a:lstStyle/>
          <a:p>
            <a:r>
              <a:rPr lang="ru-RU" sz="6000" b="1" dirty="0"/>
              <a:t>Использованные библиотеки</a:t>
            </a:r>
            <a:r>
              <a:rPr lang="en-US" sz="6000" b="1" dirty="0"/>
              <a:t>:</a:t>
            </a:r>
            <a:endParaRPr lang="ru-RU" sz="6000" b="1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8ACF629-73DC-4849-850D-A1B9FFDD20D3}"/>
              </a:ext>
            </a:extLst>
          </p:cNvPr>
          <p:cNvSpPr txBox="1">
            <a:spLocks/>
          </p:cNvSpPr>
          <p:nvPr/>
        </p:nvSpPr>
        <p:spPr>
          <a:xfrm>
            <a:off x="1677885" y="2710244"/>
            <a:ext cx="2570018" cy="297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iostream </a:t>
            </a:r>
          </a:p>
          <a:p>
            <a:pPr algn="ctr"/>
            <a:r>
              <a:rPr lang="en-US" sz="4800" dirty="0" err="1"/>
              <a:t>fstream</a:t>
            </a:r>
            <a:endParaRPr lang="en-US" sz="4800" dirty="0"/>
          </a:p>
          <a:p>
            <a:pPr algn="ctr"/>
            <a:r>
              <a:rPr lang="en-US" sz="4800" dirty="0"/>
              <a:t>string</a:t>
            </a:r>
          </a:p>
          <a:p>
            <a:pPr algn="ctr"/>
            <a:r>
              <a:rPr lang="en-US" sz="4800" dirty="0"/>
              <a:t>vector</a:t>
            </a:r>
            <a:endParaRPr lang="ru-RU" sz="480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5736FE4-9DB0-4288-AD3C-735A17A4368E}"/>
              </a:ext>
            </a:extLst>
          </p:cNvPr>
          <p:cNvCxnSpPr>
            <a:cxnSpLocks/>
          </p:cNvCxnSpPr>
          <p:nvPr/>
        </p:nvCxnSpPr>
        <p:spPr>
          <a:xfrm>
            <a:off x="5925787" y="-71252"/>
            <a:ext cx="0" cy="69292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39FF8F8-FFC3-4F13-8DA3-DF6B135031C1}"/>
              </a:ext>
            </a:extLst>
          </p:cNvPr>
          <p:cNvSpPr txBox="1">
            <a:spLocks/>
          </p:cNvSpPr>
          <p:nvPr/>
        </p:nvSpPr>
        <p:spPr>
          <a:xfrm>
            <a:off x="5925786" y="64155"/>
            <a:ext cx="6537366" cy="797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Возникшие сложности</a:t>
            </a:r>
            <a:r>
              <a:rPr lang="en-US" sz="4800" b="1" dirty="0"/>
              <a:t>:</a:t>
            </a:r>
            <a:endParaRPr lang="ru-RU" sz="4800" b="1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155F4BD-770B-4E5E-A74E-E636C79ACC11}"/>
              </a:ext>
            </a:extLst>
          </p:cNvPr>
          <p:cNvSpPr txBox="1">
            <a:spLocks/>
          </p:cNvSpPr>
          <p:nvPr/>
        </p:nvSpPr>
        <p:spPr>
          <a:xfrm>
            <a:off x="5925795" y="1161174"/>
            <a:ext cx="6266205" cy="1695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Придумать алгоритм, оправдывающий эпичность названия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EEFA519-EC3A-4E9B-9CE5-06BA6DE12C71}"/>
              </a:ext>
            </a:extLst>
          </p:cNvPr>
          <p:cNvSpPr txBox="1">
            <a:spLocks/>
          </p:cNvSpPr>
          <p:nvPr/>
        </p:nvSpPr>
        <p:spPr>
          <a:xfrm>
            <a:off x="5925795" y="3217085"/>
            <a:ext cx="6266205" cy="126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Подобрать костыли, чтобы все работало в одну кнопку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15205C9-0C90-4E72-8B88-6D1F8A3B2C88}"/>
              </a:ext>
            </a:extLst>
          </p:cNvPr>
          <p:cNvSpPr txBox="1">
            <a:spLocks/>
          </p:cNvSpPr>
          <p:nvPr/>
        </p:nvSpPr>
        <p:spPr>
          <a:xfrm>
            <a:off x="5925795" y="4845133"/>
            <a:ext cx="6266205" cy="126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Самому не запутаться в загадках от Жака </a:t>
            </a:r>
            <a:r>
              <a:rPr lang="ru-RU" sz="3600" dirty="0" err="1"/>
              <a:t>Фреско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143976739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90318-9004-4C60-A593-3F83E3FE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20" y="161760"/>
            <a:ext cx="10408576" cy="1400530"/>
          </a:xfrm>
        </p:spPr>
        <p:txBody>
          <a:bodyPr/>
          <a:lstStyle/>
          <a:p>
            <a:r>
              <a:rPr lang="en-US" sz="5400" b="1" dirty="0" err="1">
                <a:latin typeface="Bahnschrift SemiBold" panose="020B0502040204020203" pitchFamily="34" charset="0"/>
              </a:rPr>
              <a:t>Manus’crypt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F9DF3-7143-44ED-991F-E01A640ED26C}"/>
              </a:ext>
            </a:extLst>
          </p:cNvPr>
          <p:cNvSpPr txBox="1"/>
          <p:nvPr/>
        </p:nvSpPr>
        <p:spPr>
          <a:xfrm>
            <a:off x="646111" y="1533922"/>
            <a:ext cx="5023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СОЗДАНЫ ПРИ ПОДДЕРЖКЕ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FBA60D-73C5-4884-AC7A-1ECA568D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043" y="1432999"/>
            <a:ext cx="2076825" cy="1771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418F3-EF11-4F9A-85ED-6E52CDC3CDF7}"/>
              </a:ext>
            </a:extLst>
          </p:cNvPr>
          <p:cNvSpPr txBox="1"/>
          <p:nvPr/>
        </p:nvSpPr>
        <p:spPr>
          <a:xfrm>
            <a:off x="646111" y="1133812"/>
            <a:ext cx="371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Bahnschrift SemiBold" panose="020B0502040204020203" pitchFamily="34" charset="0"/>
              </a:rPr>
              <a:t>И ЭТА ПРЕЗЕНТАЦИЯ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909A5-A6A6-479B-9ABF-E09F223A976A}"/>
              </a:ext>
            </a:extLst>
          </p:cNvPr>
          <p:cNvSpPr txBox="1"/>
          <p:nvPr/>
        </p:nvSpPr>
        <p:spPr>
          <a:xfrm>
            <a:off x="646111" y="3429000"/>
            <a:ext cx="6486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Bahnschrift SemiBold" panose="020B0502040204020203" pitchFamily="34" charset="0"/>
              </a:rPr>
              <a:t>«</a:t>
            </a:r>
            <a:r>
              <a:rPr lang="ru-RU" sz="3200" b="1" dirty="0">
                <a:latin typeface="Bahnschrift SemiBold" panose="020B0502040204020203" pitchFamily="34" charset="0"/>
              </a:rPr>
              <a:t>Водопроводных</a:t>
            </a:r>
            <a:r>
              <a:rPr lang="ru-RU" sz="3200" dirty="0">
                <a:latin typeface="Bahnschrift SemiBold" panose="020B0502040204020203" pitchFamily="34" charset="0"/>
              </a:rPr>
              <a:t> войск РФ»,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75A9A-DA2C-4881-A1D7-3478EF045B21}"/>
              </a:ext>
            </a:extLst>
          </p:cNvPr>
          <p:cNvSpPr txBox="1"/>
          <p:nvPr/>
        </p:nvSpPr>
        <p:spPr>
          <a:xfrm>
            <a:off x="644020" y="4274033"/>
            <a:ext cx="5006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 ТАК ЖЕ МИНИСТЕРСТВА ОБОРОНЫ </a:t>
            </a:r>
            <a:r>
              <a:rPr lang="ru-RU" sz="2800" b="1" dirty="0"/>
              <a:t>ОАЭ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596E90-8BF1-41D4-ABD1-B1FBB621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46" y="4383107"/>
            <a:ext cx="1184857" cy="104419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C78AFC-57D4-48B4-A7D4-9BECAC576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" t="48613" r="19396" b="2529"/>
          <a:stretch/>
        </p:blipFill>
        <p:spPr>
          <a:xfrm>
            <a:off x="6683849" y="3223638"/>
            <a:ext cx="1184857" cy="11751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DA8381-6079-4456-B552-A427CEE3AAA9}"/>
              </a:ext>
            </a:extLst>
          </p:cNvPr>
          <p:cNvSpPr txBox="1"/>
          <p:nvPr/>
        </p:nvSpPr>
        <p:spPr>
          <a:xfrm>
            <a:off x="8982240" y="6550223"/>
            <a:ext cx="320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*это последний слайд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96EF9D-307D-495A-8FEA-265B3BFDF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46" y="3223638"/>
            <a:ext cx="1270782" cy="11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1056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123</Words>
  <Application>Microsoft Office PowerPoint</Application>
  <PresentationFormat>Широкоэкранный</PresentationFormat>
  <Paragraphs>42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Bahnschrift SemiBold</vt:lpstr>
      <vt:lpstr>Calibri</vt:lpstr>
      <vt:lpstr>Calibri Light</vt:lpstr>
      <vt:lpstr>Office Theme</vt:lpstr>
      <vt:lpstr>Manus’crypt</vt:lpstr>
      <vt:lpstr>История названия и основополагающая идея алгоритма</vt:lpstr>
      <vt:lpstr>Алгоритм</vt:lpstr>
      <vt:lpstr>Презентация PowerPoint</vt:lpstr>
      <vt:lpstr>Использованные библиотеки:</vt:lpstr>
      <vt:lpstr>Manus’crypt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Manus’crypt</dc:title>
  <dc:creator>Елисей Горшков</dc:creator>
  <cp:lastModifiedBy>Елисей Горшков</cp:lastModifiedBy>
  <cp:revision>2</cp:revision>
  <dcterms:created xsi:type="dcterms:W3CDTF">2022-05-14T11:58:05Z</dcterms:created>
  <dcterms:modified xsi:type="dcterms:W3CDTF">2022-05-14T15:22:08Z</dcterms:modified>
</cp:coreProperties>
</file>